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notesMasterIdLst>
    <p:notesMasterId r:id="rId25"/>
  </p:notesMasterIdLst>
  <p:sldIdLst>
    <p:sldId id="259" r:id="rId15"/>
    <p:sldId id="257" r:id="rId16"/>
    <p:sldId id="324" r:id="rId17"/>
    <p:sldId id="463" r:id="rId18"/>
    <p:sldId id="410" r:id="rId19"/>
    <p:sldId id="445" r:id="rId20"/>
    <p:sldId id="464" r:id="rId21"/>
    <p:sldId id="455" r:id="rId22"/>
    <p:sldId id="460" r:id="rId23"/>
    <p:sldId id="258" r:id="rId2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1pPr>
    <a:lvl2pPr marL="321440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2pPr>
    <a:lvl3pPr marL="642882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3pPr>
    <a:lvl4pPr marL="964323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4pPr>
    <a:lvl5pPr marL="1285763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5pPr>
    <a:lvl6pPr marL="1607205" algn="l" defTabSz="32144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6pPr>
    <a:lvl7pPr marL="1928645" algn="l" defTabSz="32144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7pPr>
    <a:lvl8pPr marL="2250086" algn="l" defTabSz="32144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8pPr>
    <a:lvl9pPr marL="2571527" algn="l" defTabSz="321440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 m" initials="m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8000"/>
    <a:srgbClr val="242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60" autoAdjust="0"/>
    <p:restoredTop sz="94127" autoAdjust="0"/>
  </p:normalViewPr>
  <p:slideViewPr>
    <p:cSldViewPr showGuides="1">
      <p:cViewPr>
        <p:scale>
          <a:sx n="100" d="100"/>
          <a:sy n="100" d="100"/>
        </p:scale>
        <p:origin x="-640" y="-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9.xml"/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commentAuthors" Target="commentAuthor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F484261B-B871-B548-8DA1-1BB4AA4EAE4F}" type="datetime1">
              <a:rPr lang="en-US"/>
              <a:pPr>
                <a:defRPr/>
              </a:pPr>
              <a:t>7/30/14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5F0377A-A42B-6744-800A-A6021C5F47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723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32144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321440" algn="l" defTabSz="32144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642882" algn="l" defTabSz="32144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964323" algn="l" defTabSz="32144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285763" algn="l" defTabSz="321440" rtl="0" fontAlgn="base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1607205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28645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50086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71527" algn="l" defTabSz="32144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F0377A-A42B-6744-800A-A6021C5F47B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496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AACDE3-BA8A-9C4B-AE11-B9C00A27A298}" type="slidenum">
              <a:rPr lang="en-US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73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3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r>
              <a:rPr lang="en-US" noProof="0" dirty="0" smtClean="0">
                <a:sym typeface="Gill Sans" charset="0"/>
              </a:rPr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892970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892970"/>
            <a:ext cx="3625453" cy="5072063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690443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6904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8"/>
            <a:ext cx="2057176" cy="452511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6064374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3536156"/>
            <a:ext cx="3625453" cy="79474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151930"/>
            <a:ext cx="1839516" cy="31789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151930"/>
            <a:ext cx="5411391" cy="31789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600647"/>
            <a:ext cx="2057176" cy="4775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7"/>
            <a:ext cx="6064374" cy="4775150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66493"/>
            <a:ext cx="2009180" cy="232171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991195"/>
            <a:ext cx="1031379" cy="469701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991195"/>
            <a:ext cx="2986980" cy="469701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178594"/>
            <a:ext cx="2057176" cy="594717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78594"/>
            <a:ext cx="6064374" cy="5947172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  <a:prstGeom prst="rect">
            <a:avLst/>
          </a:prstGeom>
        </p:spPr>
        <p:txBody>
          <a:bodyPr vert="horz" lIns="64288" tIns="32144" rIns="64288" bIns="32144"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8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600648"/>
            <a:ext cx="4060775" cy="4525119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8" tIns="32144" rIns="64288" bIns="32144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  <a:prstGeom prst="rect">
            <a:avLst/>
          </a:prstGeom>
        </p:spPr>
        <p:txBody>
          <a:bodyPr vert="horz" lIns="64288" tIns="32144" rIns="64288" bIns="32144"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  <a:prstGeom prst="rect">
            <a:avLst/>
          </a:prstGeom>
        </p:spPr>
        <p:txBody>
          <a:bodyPr vert="horz" lIns="64288" tIns="32144" rIns="64288" bIns="32144"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  <a:prstGeom prst="rect">
            <a:avLst/>
          </a:prstGeom>
        </p:spPr>
        <p:txBody>
          <a:bodyPr vert="horz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1600648"/>
            <a:ext cx="8228707" cy="4525119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177" y="274588"/>
            <a:ext cx="2057176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647" y="274588"/>
            <a:ext cx="6064374" cy="5851178"/>
          </a:xfrm>
          <a:prstGeom prst="rect">
            <a:avLst/>
          </a:prstGeom>
        </p:spPr>
        <p:txBody>
          <a:bodyPr vert="eaVert" lIns="64288" tIns="32144" rIns="64288" bIns="32144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70" y="1946673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8" y="1946673"/>
            <a:ext cx="3625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64970" y="1946673"/>
            <a:ext cx="1339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11578" y="1946673"/>
            <a:ext cx="1339453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8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40" indent="0" algn="ctr">
              <a:buNone/>
              <a:defRPr/>
            </a:lvl2pPr>
            <a:lvl3pPr marL="642882" indent="0" algn="ctr">
              <a:buNone/>
              <a:defRPr/>
            </a:lvl3pPr>
            <a:lvl4pPr marL="964323" indent="0" algn="ctr">
              <a:buNone/>
              <a:defRPr/>
            </a:lvl4pPr>
            <a:lvl5pPr marL="1285763" indent="0" algn="ctr">
              <a:buNone/>
              <a:defRPr/>
            </a:lvl5pPr>
            <a:lvl6pPr marL="1607205" indent="0" algn="ctr">
              <a:buNone/>
              <a:defRPr/>
            </a:lvl6pPr>
            <a:lvl7pPr marL="1928645" indent="0" algn="ctr">
              <a:buNone/>
              <a:defRPr/>
            </a:lvl7pPr>
            <a:lvl8pPr marL="2250086" indent="0" algn="ctr">
              <a:buNone/>
              <a:defRPr/>
            </a:lvl8pPr>
            <a:lvl9pPr marL="257152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40" indent="0">
              <a:buNone/>
              <a:defRPr sz="1300"/>
            </a:lvl2pPr>
            <a:lvl3pPr marL="642882" indent="0">
              <a:buNone/>
              <a:defRPr sz="1100"/>
            </a:lvl3pPr>
            <a:lvl4pPr marL="964323" indent="0">
              <a:buNone/>
              <a:defRPr sz="1000"/>
            </a:lvl4pPr>
            <a:lvl5pPr marL="1285763" indent="0">
              <a:buNone/>
              <a:defRPr sz="1000"/>
            </a:lvl5pPr>
            <a:lvl6pPr marL="1607205" indent="0">
              <a:buNone/>
              <a:defRPr sz="1000"/>
            </a:lvl6pPr>
            <a:lvl7pPr marL="1928645" indent="0">
              <a:buNone/>
              <a:defRPr sz="1000"/>
            </a:lvl7pPr>
            <a:lvl8pPr marL="2250086" indent="0">
              <a:buNone/>
              <a:defRPr sz="1000"/>
            </a:lvl8pPr>
            <a:lvl9pPr marL="2571527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2969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9090" y="1946673"/>
            <a:ext cx="1718965" cy="401835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40" indent="0">
              <a:buNone/>
              <a:defRPr sz="1400" b="1"/>
            </a:lvl2pPr>
            <a:lvl3pPr marL="642882" indent="0">
              <a:buNone/>
              <a:defRPr sz="1300" b="1"/>
            </a:lvl3pPr>
            <a:lvl4pPr marL="964323" indent="0">
              <a:buNone/>
              <a:defRPr sz="1100" b="1"/>
            </a:lvl4pPr>
            <a:lvl5pPr marL="1285763" indent="0">
              <a:buNone/>
              <a:defRPr sz="1100" b="1"/>
            </a:lvl5pPr>
            <a:lvl6pPr marL="1607205" indent="0">
              <a:buNone/>
              <a:defRPr sz="1100" b="1"/>
            </a:lvl6pPr>
            <a:lvl7pPr marL="1928645" indent="0">
              <a:buNone/>
              <a:defRPr sz="1100" b="1"/>
            </a:lvl7pPr>
            <a:lvl8pPr marL="2250086" indent="0">
              <a:buNone/>
              <a:defRPr sz="1100" b="1"/>
            </a:lvl8pPr>
            <a:lvl9pPr marL="2571527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73474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40" indent="0">
              <a:buNone/>
              <a:defRPr sz="2000"/>
            </a:lvl2pPr>
            <a:lvl3pPr marL="642882" indent="0">
              <a:buNone/>
              <a:defRPr sz="1700"/>
            </a:lvl3pPr>
            <a:lvl4pPr marL="964323" indent="0">
              <a:buNone/>
              <a:defRPr sz="1400"/>
            </a:lvl4pPr>
            <a:lvl5pPr marL="1285763" indent="0">
              <a:buNone/>
              <a:defRPr sz="1400"/>
            </a:lvl5pPr>
            <a:lvl6pPr marL="1607205" indent="0">
              <a:buNone/>
              <a:defRPr sz="1400"/>
            </a:lvl6pPr>
            <a:lvl7pPr marL="1928645" indent="0">
              <a:buNone/>
              <a:defRPr sz="1400"/>
            </a:lvl7pPr>
            <a:lvl8pPr marL="2250086" indent="0">
              <a:buNone/>
              <a:defRPr sz="1400"/>
            </a:lvl8pPr>
            <a:lvl9pPr marL="2571527" indent="0">
              <a:buNone/>
              <a:defRPr sz="1400"/>
            </a:lvl9pPr>
          </a:lstStyle>
          <a:p>
            <a:pPr lvl="0"/>
            <a:endParaRPr lang="en-US" noProof="0" dirty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40" indent="0">
              <a:buNone/>
              <a:defRPr sz="800"/>
            </a:lvl2pPr>
            <a:lvl3pPr marL="642882" indent="0">
              <a:buNone/>
              <a:defRPr sz="700"/>
            </a:lvl3pPr>
            <a:lvl4pPr marL="964323" indent="0">
              <a:buNone/>
              <a:defRPr sz="600"/>
            </a:lvl4pPr>
            <a:lvl5pPr marL="1285763" indent="0">
              <a:buNone/>
              <a:defRPr sz="600"/>
            </a:lvl5pPr>
            <a:lvl6pPr marL="1607205" indent="0">
              <a:buNone/>
              <a:defRPr sz="600"/>
            </a:lvl6pPr>
            <a:lvl7pPr marL="1928645" indent="0">
              <a:buNone/>
              <a:defRPr sz="600"/>
            </a:lvl7pPr>
            <a:lvl8pPr marL="2250086" indent="0">
              <a:buNone/>
              <a:defRPr sz="600"/>
            </a:lvl8pPr>
            <a:lvl9pPr marL="2571527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1515" y="178594"/>
            <a:ext cx="1839516" cy="5786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2970" y="178594"/>
            <a:ext cx="5411391" cy="5786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  <a:endParaRPr lang="en-US">
              <a:sym typeface="Gill Sans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0" y="1946673"/>
            <a:ext cx="7358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  <a:endParaRPr lang="en-US">
              <a:sym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xmlns:p14="http://schemas.microsoft.com/office/powerpoint/2010/main" spd="slow"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eaLnBrk="1" fontAlgn="base" hangingPunct="1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89308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820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332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844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9356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797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2238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3679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5120" indent="-401801" algn="l" rtl="0" eaLnBrk="1" fontAlgn="base" hangingPunct="1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0" y="892970"/>
            <a:ext cx="7358063" cy="5072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89308" indent="-401801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01820" indent="-401801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14332" indent="-401801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26844" indent="-401801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39356" indent="-401801" algn="l" rtl="0" eaLnBrk="0" fontAlgn="base" hangingPunct="0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60797" indent="-401801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82238" indent="-401801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03679" indent="-401801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25120" indent="-401801" algn="l" rtl="0" fontAlgn="base">
        <a:spcBef>
          <a:spcPts val="3375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2089547"/>
            <a:ext cx="7358063" cy="26789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0" y="3536156"/>
            <a:ext cx="7358063" cy="7947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151930"/>
            <a:ext cx="7358063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5179219"/>
            <a:ext cx="7358063" cy="11965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5179219"/>
            <a:ext cx="7358063" cy="11965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3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484" y="3366493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484" y="991195"/>
            <a:ext cx="4125516" cy="2321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241080" indent="-241080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522341" indent="-20090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803602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25044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46484" indent="-160721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625024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36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048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560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072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625024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7536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50048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62560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75072" indent="-401801" algn="l" rtl="0" eaLnBrk="0" fontAlgn="base" hangingPunct="0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96513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517953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839395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160835" indent="-401801" algn="l" rtl="0" fontAlgn="base">
        <a:spcBef>
          <a:spcPts val="1687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3"/>
            <a:ext cx="3545086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34619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31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643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155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667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70" y="1946673"/>
            <a:ext cx="7358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34619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31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643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155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667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64970" y="1946673"/>
            <a:ext cx="2786063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34619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31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643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155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667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2970" y="178594"/>
            <a:ext cx="7358063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2969" y="1946673"/>
            <a:ext cx="3545086" cy="40183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5" tIns="35715" rIns="35715" bIns="3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xmlns:p14="http://schemas.microsoft.com/office/powerpoint/2010/main"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32144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642882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96432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285763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34619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847131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59643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72155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784667" indent="-347112" algn="l" rtl="0" eaLnBrk="0" fontAlgn="base" hangingPunct="0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106108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427549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74899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070430" indent="-347112" algn="l" rtl="0" fontAlgn="base">
        <a:spcBef>
          <a:spcPts val="2672"/>
        </a:spcBef>
        <a:spcAft>
          <a:spcPct val="0"/>
        </a:spcAft>
        <a:buSzPct val="171000"/>
        <a:buFont typeface="Gill Sans" charset="0"/>
        <a:buChar char="•"/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40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82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2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763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0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645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086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527" algn="l" defTabSz="32144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hyperlink" Target="http://clients.interactcom.com/mcca/toolkit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20" Type="http://schemas.openxmlformats.org/officeDocument/2006/relationships/image" Target="../media/image15.png"/><Relationship Id="rId21" Type="http://schemas.openxmlformats.org/officeDocument/2006/relationships/image" Target="../media/image6.png"/><Relationship Id="rId10" Type="http://schemas.openxmlformats.org/officeDocument/2006/relationships/image" Target="../media/image9.gif"/><Relationship Id="rId11" Type="http://schemas.openxmlformats.org/officeDocument/2006/relationships/image" Target="../media/image10.gif"/><Relationship Id="rId12" Type="http://schemas.openxmlformats.org/officeDocument/2006/relationships/image" Target="../media/image11.gif"/><Relationship Id="rId13" Type="http://schemas.openxmlformats.org/officeDocument/2006/relationships/image" Target="../media/image12.gif"/><Relationship Id="rId14" Type="http://schemas.openxmlformats.org/officeDocument/2006/relationships/hyperlink" Target="http://facebook.com/interactcom" TargetMode="External"/><Relationship Id="rId15" Type="http://schemas.openxmlformats.org/officeDocument/2006/relationships/hyperlink" Target="http://facebook.com/interactcom%20%20" TargetMode="External"/><Relationship Id="rId16" Type="http://schemas.openxmlformats.org/officeDocument/2006/relationships/image" Target="../media/image13.png"/><Relationship Id="rId17" Type="http://schemas.openxmlformats.org/officeDocument/2006/relationships/hyperlink" Target="http://twitter.com/interact" TargetMode="External"/><Relationship Id="rId18" Type="http://schemas.openxmlformats.org/officeDocument/2006/relationships/image" Target="../media/image14.png"/><Relationship Id="rId19" Type="http://schemas.openxmlformats.org/officeDocument/2006/relationships/hyperlink" Target="http://youtube.com/interactcom" TargetMode="External"/><Relationship Id="rId1" Type="http://schemas.microsoft.com/office/2007/relationships/media" Target="file://localhost/Users/videomacpro/Desktop/interact%20PowerPoint%20template.ppt_media/research136x136-3.mov" TargetMode="External"/><Relationship Id="rId2" Type="http://schemas.openxmlformats.org/officeDocument/2006/relationships/video" Target="file://localhost/Users/videomacpro/Desktop/interact%20PowerPoint%20template.ppt_media/research136x136-3.mov" TargetMode="External"/><Relationship Id="rId3" Type="http://schemas.microsoft.com/office/2007/relationships/media" Target="file://localhost/Users/videomacpro/Desktop/interact%20PowerPoint%20template.ppt_media/strategy136x136-3.mov" TargetMode="External"/><Relationship Id="rId4" Type="http://schemas.openxmlformats.org/officeDocument/2006/relationships/video" Target="file://localhost/Users/videomacpro/Desktop/interact%20PowerPoint%20template.ppt_media/strategy136x136-3.mov" TargetMode="External"/><Relationship Id="rId5" Type="http://schemas.microsoft.com/office/2007/relationships/media" Target="file://localhost/Users/videomacpro/Desktop/interact%20PowerPoint%20template.ppt_media/creative136x136-3.mov" TargetMode="External"/><Relationship Id="rId6" Type="http://schemas.openxmlformats.org/officeDocument/2006/relationships/video" Target="file://localhost/Users/videomacpro/Desktop/interact%20PowerPoint%20template.ppt_media/creative136x136-3.mov" TargetMode="External"/><Relationship Id="rId7" Type="http://schemas.microsoft.com/office/2007/relationships/media" Target="file://localhost/Users/videomacpro/Desktop/interact%20PowerPoint%20template.ppt_media/twoyearcolleges136x136-3.mov" TargetMode="External"/><Relationship Id="rId8" Type="http://schemas.openxmlformats.org/officeDocument/2006/relationships/video" Target="file://localhost/Users/videomacpro/Desktop/interact%20PowerPoint%20template.ppt_media/twoyearcolleges136x136-3.m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7570" y="3786188"/>
            <a:ext cx="1250156" cy="12501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3805" y="3786188"/>
            <a:ext cx="1250156" cy="12501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70039" y="3786188"/>
            <a:ext cx="1250156" cy="12501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16274" y="3786188"/>
            <a:ext cx="1250156" cy="12501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7">
            <a:duotone>
              <a:srgbClr val="242353"/>
              <a:srgbClr val="FFF1C1"/>
            </a:duotone>
          </a:blip>
          <a:stretch>
            <a:fillRect/>
          </a:stretch>
        </p:blipFill>
        <p:spPr bwMode="auto">
          <a:xfrm>
            <a:off x="1563812" y="1368511"/>
            <a:ext cx="6289848" cy="190418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043659" y="1893094"/>
            <a:ext cx="7185941" cy="176450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MCCA</a:t>
            </a:r>
          </a:p>
          <a:p>
            <a:pPr algn="r">
              <a:defRPr/>
            </a:pP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“You’ve Got This” </a:t>
            </a:r>
            <a:endParaRPr lang="en-US" sz="3400" b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algn="r">
              <a:defRPr/>
            </a:pP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Public Relations </a:t>
            </a: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Campaign</a:t>
            </a:r>
            <a:endParaRPr lang="en-US" sz="3400" b="1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16391" name="Rectangle 7"/>
          <p:cNvSpPr>
            <a:spLocks/>
          </p:cNvSpPr>
          <p:nvPr/>
        </p:nvSpPr>
        <p:spPr bwMode="auto">
          <a:xfrm>
            <a:off x="446485" y="4000501"/>
            <a:ext cx="7643813" cy="714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>
            <a:prstTxWarp prst="textNoShape">
              <a:avLst/>
            </a:prstTxWarp>
          </a:bodyPr>
          <a:lstStyle/>
          <a:p>
            <a:pPr algn="r"/>
            <a:r>
              <a:rPr lang="en-US" sz="2100" dirty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Pamela Cox-Otto, Ph.D. - Interact Communications</a:t>
            </a:r>
          </a:p>
        </p:txBody>
      </p:sp>
      <p:sp>
        <p:nvSpPr>
          <p:cNvPr id="16392" name="Rectangle 8"/>
          <p:cNvSpPr>
            <a:spLocks/>
          </p:cNvSpPr>
          <p:nvPr/>
        </p:nvSpPr>
        <p:spPr bwMode="auto">
          <a:xfrm>
            <a:off x="1066800" y="4800600"/>
            <a:ext cx="7045523" cy="58935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000" b="1" dirty="0" smtClean="0">
                <a:solidFill>
                  <a:srgbClr val="242352">
                    <a:alpha val="60001"/>
                  </a:srgbClr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July </a:t>
            </a:r>
            <a:r>
              <a:rPr lang="en-US" sz="2000" b="1" dirty="0" smtClean="0">
                <a:solidFill>
                  <a:srgbClr val="242352">
                    <a:alpha val="60001"/>
                  </a:srgbClr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31,</a:t>
            </a:r>
            <a:r>
              <a:rPr lang="en-US" sz="2000" b="1" dirty="0" smtClean="0">
                <a:solidFill>
                  <a:srgbClr val="242352">
                    <a:alpha val="60001"/>
                  </a:srgbClr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</a:t>
            </a:r>
            <a:r>
              <a:rPr lang="en-US" sz="2000" b="1" dirty="0" smtClean="0">
                <a:solidFill>
                  <a:srgbClr val="242352">
                    <a:alpha val="60001"/>
                  </a:srgbClr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2014</a:t>
            </a:r>
            <a:endParaRPr lang="en-US" sz="2000" b="1" dirty="0">
              <a:solidFill>
                <a:srgbClr val="242352">
                  <a:alpha val="60001"/>
                </a:srgbClr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37556" y="1839516"/>
            <a:ext cx="8733234" cy="428625"/>
            <a:chOff x="0" y="0"/>
            <a:chExt cx="7824" cy="384"/>
          </a:xfrm>
        </p:grpSpPr>
        <p:sp>
          <p:nvSpPr>
            <p:cNvPr id="175115" name="Line 9"/>
            <p:cNvSpPr>
              <a:spLocks noChangeShapeType="1"/>
            </p:cNvSpPr>
            <p:nvPr/>
          </p:nvSpPr>
          <p:spPr bwMode="auto">
            <a:xfrm>
              <a:off x="216" y="8"/>
              <a:ext cx="7608" cy="0"/>
            </a:xfrm>
            <a:prstGeom prst="line">
              <a:avLst/>
            </a:prstGeom>
            <a:noFill/>
            <a:ln w="25400">
              <a:solidFill>
                <a:srgbClr val="242452">
                  <a:alpha val="50195"/>
                </a:srgbClr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6" name="Rectangle 10"/>
            <p:cNvSpPr>
              <a:spLocks/>
            </p:cNvSpPr>
            <p:nvPr/>
          </p:nvSpPr>
          <p:spPr bwMode="auto">
            <a:xfrm>
              <a:off x="0" y="0"/>
              <a:ext cx="168" cy="16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7" name="Rectangle 11"/>
            <p:cNvSpPr>
              <a:spLocks/>
            </p:cNvSpPr>
            <p:nvPr/>
          </p:nvSpPr>
          <p:spPr bwMode="auto">
            <a:xfrm>
              <a:off x="216" y="0"/>
              <a:ext cx="168" cy="168"/>
            </a:xfrm>
            <a:prstGeom prst="rect">
              <a:avLst/>
            </a:prstGeom>
            <a:solidFill>
              <a:srgbClr val="7E181A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8" name="Rectangle 12"/>
            <p:cNvSpPr>
              <a:spLocks/>
            </p:cNvSpPr>
            <p:nvPr/>
          </p:nvSpPr>
          <p:spPr bwMode="auto">
            <a:xfrm>
              <a:off x="0" y="216"/>
              <a:ext cx="168" cy="168"/>
            </a:xfrm>
            <a:prstGeom prst="rect">
              <a:avLst/>
            </a:prstGeom>
            <a:solidFill>
              <a:srgbClr val="C2832E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9" name="Rectangle 13"/>
            <p:cNvSpPr>
              <a:spLocks/>
            </p:cNvSpPr>
            <p:nvPr/>
          </p:nvSpPr>
          <p:spPr bwMode="auto">
            <a:xfrm>
              <a:off x="216" y="216"/>
              <a:ext cx="168" cy="168"/>
            </a:xfrm>
            <a:prstGeom prst="rect">
              <a:avLst/>
            </a:prstGeom>
            <a:solidFill>
              <a:srgbClr val="5E3916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990600" y="381000"/>
            <a:ext cx="7555782" cy="136624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Public Relations</a:t>
            </a:r>
            <a:endParaRPr lang="en-US" sz="34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algn="r">
              <a:defRPr/>
            </a:pP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The </a:t>
            </a: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“Original” Plan</a:t>
            </a:r>
            <a:endParaRPr lang="en-US" sz="3400" b="1" i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37556" y="1839516"/>
            <a:ext cx="8733234" cy="428625"/>
            <a:chOff x="0" y="0"/>
            <a:chExt cx="7824" cy="384"/>
          </a:xfrm>
        </p:grpSpPr>
        <p:sp>
          <p:nvSpPr>
            <p:cNvPr id="175115" name="Line 9"/>
            <p:cNvSpPr>
              <a:spLocks noChangeShapeType="1"/>
            </p:cNvSpPr>
            <p:nvPr/>
          </p:nvSpPr>
          <p:spPr bwMode="auto">
            <a:xfrm>
              <a:off x="216" y="8"/>
              <a:ext cx="7608" cy="0"/>
            </a:xfrm>
            <a:prstGeom prst="line">
              <a:avLst/>
            </a:prstGeom>
            <a:noFill/>
            <a:ln w="25400">
              <a:solidFill>
                <a:srgbClr val="242452">
                  <a:alpha val="50195"/>
                </a:srgbClr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6" name="Rectangle 10"/>
            <p:cNvSpPr>
              <a:spLocks/>
            </p:cNvSpPr>
            <p:nvPr/>
          </p:nvSpPr>
          <p:spPr bwMode="auto">
            <a:xfrm>
              <a:off x="0" y="0"/>
              <a:ext cx="168" cy="16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7" name="Rectangle 11"/>
            <p:cNvSpPr>
              <a:spLocks/>
            </p:cNvSpPr>
            <p:nvPr/>
          </p:nvSpPr>
          <p:spPr bwMode="auto">
            <a:xfrm>
              <a:off x="216" y="0"/>
              <a:ext cx="168" cy="168"/>
            </a:xfrm>
            <a:prstGeom prst="rect">
              <a:avLst/>
            </a:prstGeom>
            <a:solidFill>
              <a:srgbClr val="7E181A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8" name="Rectangle 12"/>
            <p:cNvSpPr>
              <a:spLocks/>
            </p:cNvSpPr>
            <p:nvPr/>
          </p:nvSpPr>
          <p:spPr bwMode="auto">
            <a:xfrm>
              <a:off x="0" y="216"/>
              <a:ext cx="168" cy="168"/>
            </a:xfrm>
            <a:prstGeom prst="rect">
              <a:avLst/>
            </a:prstGeom>
            <a:solidFill>
              <a:srgbClr val="C2832E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9" name="Rectangle 13"/>
            <p:cNvSpPr>
              <a:spLocks/>
            </p:cNvSpPr>
            <p:nvPr/>
          </p:nvSpPr>
          <p:spPr bwMode="auto">
            <a:xfrm>
              <a:off x="216" y="216"/>
              <a:ext cx="168" cy="168"/>
            </a:xfrm>
            <a:prstGeom prst="rect">
              <a:avLst/>
            </a:prstGeom>
            <a:solidFill>
              <a:srgbClr val="5E3916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" name="Rectangle 15"/>
          <p:cNvSpPr>
            <a:spLocks/>
          </p:cNvSpPr>
          <p:nvPr/>
        </p:nvSpPr>
        <p:spPr bwMode="auto">
          <a:xfrm>
            <a:off x="1524000" y="2286000"/>
            <a:ext cx="6629400" cy="3352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t">
            <a:prstTxWarp prst="textNoShape">
              <a:avLst/>
            </a:prstTxWarp>
          </a:bodyPr>
          <a:lstStyle/>
          <a:p>
            <a:pPr marL="285750" indent="-28575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Increase </a:t>
            </a:r>
            <a:r>
              <a:rPr lang="en-US" sz="1800" dirty="0">
                <a:latin typeface="Verdana"/>
                <a:cs typeface="Verdana"/>
              </a:rPr>
              <a:t>awareness and strengthen support </a:t>
            </a:r>
            <a:r>
              <a:rPr lang="en-US" sz="1800" dirty="0" smtClean="0">
                <a:latin typeface="Verdana"/>
                <a:cs typeface="Verdana"/>
              </a:rPr>
              <a:t>among opinion </a:t>
            </a:r>
            <a:r>
              <a:rPr lang="en-US" sz="1800" dirty="0">
                <a:latin typeface="Verdana"/>
                <a:cs typeface="Verdana"/>
              </a:rPr>
              <a:t>leaders and voters on the role that </a:t>
            </a:r>
            <a:r>
              <a:rPr lang="en-US" sz="1800" dirty="0" smtClean="0">
                <a:latin typeface="Verdana"/>
                <a:cs typeface="Verdana"/>
              </a:rPr>
              <a:t>the community </a:t>
            </a:r>
            <a:r>
              <a:rPr lang="en-US" sz="1800" dirty="0">
                <a:latin typeface="Verdana"/>
                <a:cs typeface="Verdana"/>
              </a:rPr>
              <a:t>colleges in Michigan play in the </a:t>
            </a:r>
            <a:r>
              <a:rPr lang="en-US" sz="1800" dirty="0" smtClean="0">
                <a:latin typeface="Verdana"/>
                <a:cs typeface="Verdana"/>
              </a:rPr>
              <a:t>economic and </a:t>
            </a:r>
            <a:r>
              <a:rPr lang="en-US" sz="1800" dirty="0">
                <a:latin typeface="Verdana"/>
                <a:cs typeface="Verdana"/>
              </a:rPr>
              <a:t>social well being of the state</a:t>
            </a:r>
            <a:r>
              <a:rPr lang="en-US" sz="1800" dirty="0" smtClean="0">
                <a:latin typeface="Verdana"/>
                <a:cs typeface="Verdana"/>
              </a:rPr>
              <a:t>.</a:t>
            </a:r>
          </a:p>
          <a:p>
            <a:pPr marL="285750" indent="-28575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Enlist </a:t>
            </a:r>
            <a:r>
              <a:rPr lang="en-US" sz="1800" dirty="0">
                <a:latin typeface="Verdana"/>
                <a:cs typeface="Verdana"/>
              </a:rPr>
              <a:t>and maintain the ongoing support of faculty, staff, and community opinion leaders in reinforcing core system messages</a:t>
            </a:r>
            <a:r>
              <a:rPr lang="en-US" sz="1800" dirty="0" smtClean="0">
                <a:latin typeface="Verdana"/>
                <a:cs typeface="Verdana"/>
              </a:rPr>
              <a:t>.</a:t>
            </a:r>
          </a:p>
          <a:p>
            <a:pPr marL="285750" indent="-28575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285750" indent="-28575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Use </a:t>
            </a:r>
            <a:r>
              <a:rPr lang="en-US" sz="1800" dirty="0">
                <a:latin typeface="Verdana"/>
                <a:cs typeface="Verdana"/>
              </a:rPr>
              <a:t>the public relations campaign to reinforce the statewide branding message of “You’ve Got This.”</a:t>
            </a:r>
          </a:p>
          <a:p>
            <a:pPr marL="285750" indent="-285750" algn="l">
              <a:buFont typeface="Arial"/>
              <a:buChar char="•"/>
              <a:defRPr/>
            </a:pPr>
            <a:endParaRPr lang="en-US" sz="1800" dirty="0" smtClean="0">
              <a:solidFill>
                <a:srgbClr val="242452"/>
              </a:solidFill>
              <a:latin typeface="Verdana"/>
              <a:ea typeface="Verdana" charset="0"/>
              <a:cs typeface="Verdana"/>
              <a:sym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14580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990600" y="381000"/>
            <a:ext cx="7555782" cy="136624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Fall Marketing</a:t>
            </a:r>
          </a:p>
          <a:p>
            <a:pPr algn="r">
              <a:defRPr/>
            </a:pP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The </a:t>
            </a:r>
            <a:r>
              <a:rPr lang="en-US" sz="3400" b="1" i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Modified </a:t>
            </a:r>
            <a:r>
              <a:rPr lang="en-US" sz="3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Plan</a:t>
            </a:r>
            <a:endParaRPr lang="en-US" sz="3400" b="1" i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37556" y="1839516"/>
            <a:ext cx="8733234" cy="428625"/>
            <a:chOff x="0" y="0"/>
            <a:chExt cx="7824" cy="384"/>
          </a:xfrm>
        </p:grpSpPr>
        <p:sp>
          <p:nvSpPr>
            <p:cNvPr id="175115" name="Line 9"/>
            <p:cNvSpPr>
              <a:spLocks noChangeShapeType="1"/>
            </p:cNvSpPr>
            <p:nvPr/>
          </p:nvSpPr>
          <p:spPr bwMode="auto">
            <a:xfrm>
              <a:off x="216" y="8"/>
              <a:ext cx="7608" cy="0"/>
            </a:xfrm>
            <a:prstGeom prst="line">
              <a:avLst/>
            </a:prstGeom>
            <a:noFill/>
            <a:ln w="25400">
              <a:solidFill>
                <a:srgbClr val="242452">
                  <a:alpha val="50195"/>
                </a:srgbClr>
              </a:solidFill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6" name="Rectangle 10"/>
            <p:cNvSpPr>
              <a:spLocks/>
            </p:cNvSpPr>
            <p:nvPr/>
          </p:nvSpPr>
          <p:spPr bwMode="auto">
            <a:xfrm>
              <a:off x="0" y="0"/>
              <a:ext cx="168" cy="168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7" name="Rectangle 11"/>
            <p:cNvSpPr>
              <a:spLocks/>
            </p:cNvSpPr>
            <p:nvPr/>
          </p:nvSpPr>
          <p:spPr bwMode="auto">
            <a:xfrm>
              <a:off x="216" y="0"/>
              <a:ext cx="168" cy="168"/>
            </a:xfrm>
            <a:prstGeom prst="rect">
              <a:avLst/>
            </a:prstGeom>
            <a:solidFill>
              <a:srgbClr val="7E181A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8" name="Rectangle 12"/>
            <p:cNvSpPr>
              <a:spLocks/>
            </p:cNvSpPr>
            <p:nvPr/>
          </p:nvSpPr>
          <p:spPr bwMode="auto">
            <a:xfrm>
              <a:off x="0" y="216"/>
              <a:ext cx="168" cy="168"/>
            </a:xfrm>
            <a:prstGeom prst="rect">
              <a:avLst/>
            </a:prstGeom>
            <a:solidFill>
              <a:srgbClr val="C2832E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119" name="Rectangle 13"/>
            <p:cNvSpPr>
              <a:spLocks/>
            </p:cNvSpPr>
            <p:nvPr/>
          </p:nvSpPr>
          <p:spPr bwMode="auto">
            <a:xfrm>
              <a:off x="216" y="216"/>
              <a:ext cx="168" cy="168"/>
            </a:xfrm>
            <a:prstGeom prst="rect">
              <a:avLst/>
            </a:prstGeom>
            <a:solidFill>
              <a:srgbClr val="5E3916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" name="Rectangle 15"/>
          <p:cNvSpPr>
            <a:spLocks/>
          </p:cNvSpPr>
          <p:nvPr/>
        </p:nvSpPr>
        <p:spPr bwMode="auto">
          <a:xfrm>
            <a:off x="1524000" y="2209800"/>
            <a:ext cx="7315200" cy="3352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t">
            <a:prstTxWarp prst="textNoShape">
              <a:avLst/>
            </a:prstTxWarp>
          </a:bodyPr>
          <a:lstStyle/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Implement a participating college and MCCA-based PR plan during Fall in service of community college image.</a:t>
            </a: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algn="l"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Continue to drive traffic to the website</a:t>
            </a: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Option: Develop an expanded news and fact section in the website for opinion leaders OR </a:t>
            </a:r>
            <a:r>
              <a:rPr lang="en-US" sz="1800" dirty="0" err="1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Youvegotthis.us</a:t>
            </a: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or info</a:t>
            </a: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Examine the difference between Marketing and PR traffic for decision-making purposes.</a:t>
            </a: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18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Create a back area of the YGT site for PR story placement and as a staging area for home page placement. </a:t>
            </a: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marL="342900" indent="-342900" algn="l">
              <a:buFont typeface="Arial"/>
              <a:buChar char="•"/>
              <a:defRPr/>
            </a:pPr>
            <a:endParaRPr lang="en-US" sz="1800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algn="l"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algn="l">
              <a:defRPr/>
            </a:pPr>
            <a:endParaRPr lang="en-US" sz="1800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49385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371600" y="457200"/>
            <a:ext cx="7555782" cy="762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Plan Constraints</a:t>
            </a:r>
            <a:endParaRPr lang="en-US" sz="2400" b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699513"/>
            <a:ext cx="8153400" cy="470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Aft>
                <a:spcPts val="6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The </a:t>
            </a:r>
            <a:r>
              <a:rPr lang="en-US" sz="2000" dirty="0">
                <a:latin typeface="Verdana"/>
                <a:cs typeface="Verdana"/>
              </a:rPr>
              <a:t>pooled state dollars are going into the state marketing buy, so this must be done at minimal cost. </a:t>
            </a:r>
          </a:p>
          <a:p>
            <a:pPr marL="342900" indent="-342900" algn="l">
              <a:spcAft>
                <a:spcPts val="6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Colleges </a:t>
            </a:r>
            <a:r>
              <a:rPr lang="en-US" sz="2000" dirty="0">
                <a:latin typeface="Verdana"/>
                <a:cs typeface="Verdana"/>
              </a:rPr>
              <a:t>and districts have core communication functions that draw their prime attention</a:t>
            </a:r>
          </a:p>
          <a:p>
            <a:pPr marL="342900" indent="-342900" algn="l">
              <a:spcAft>
                <a:spcPts val="6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Neither </a:t>
            </a:r>
            <a:r>
              <a:rPr lang="en-US" sz="2000" dirty="0">
                <a:latin typeface="Verdana"/>
                <a:cs typeface="Verdana"/>
              </a:rPr>
              <a:t>state nor district staff can ignore ongoing responsibilities to implement this plan</a:t>
            </a:r>
          </a:p>
          <a:p>
            <a:pPr marL="342900" indent="-342900" algn="l">
              <a:spcAft>
                <a:spcPts val="6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The </a:t>
            </a:r>
            <a:r>
              <a:rPr lang="en-US" sz="2000" dirty="0">
                <a:latin typeface="Verdana"/>
                <a:cs typeface="Verdana"/>
              </a:rPr>
              <a:t>plan must not raise a “red flag” for expenditures</a:t>
            </a:r>
          </a:p>
          <a:p>
            <a:pPr marL="342900" indent="-342900" algn="l">
              <a:spcAft>
                <a:spcPts val="6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This </a:t>
            </a:r>
            <a:r>
              <a:rPr lang="en-US" sz="2000" dirty="0">
                <a:latin typeface="Verdana"/>
                <a:cs typeface="Verdana"/>
              </a:rPr>
              <a:t>approach is not about “spin”, it is about “being” those attributes we promote</a:t>
            </a:r>
          </a:p>
          <a:p>
            <a:pPr marL="342900" indent="-342900" algn="l">
              <a:spcAft>
                <a:spcPts val="6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With </a:t>
            </a:r>
            <a:r>
              <a:rPr lang="en-US" sz="2000" dirty="0">
                <a:latin typeface="Verdana"/>
                <a:cs typeface="Verdana"/>
              </a:rPr>
              <a:t>the conglomeration of the media within the State of Michigan, media stories spread quickly, and colleges’ public relations “fates” are closely linked</a:t>
            </a:r>
          </a:p>
          <a:p>
            <a:pPr algn="l" eaLnBrk="1" hangingPunct="1">
              <a:spcBef>
                <a:spcPts val="900"/>
              </a:spcBef>
              <a:buClr>
                <a:srgbClr val="606060"/>
              </a:buClr>
            </a:pPr>
            <a:endParaRPr lang="en-US" sz="2200" dirty="0">
              <a:latin typeface="Verdana"/>
              <a:ea typeface="ヒラギノ角ゴ ProN W3" charset="0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3595400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447800" y="457200"/>
            <a:ext cx="7555782" cy="762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Collaterals</a:t>
            </a:r>
            <a:endParaRPr lang="en-US" sz="2400" b="1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295400"/>
            <a:ext cx="8077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0" indent="-444500" algn="l" eaLnBrk="1" hangingPunct="1"/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Website Expansion for PR Purposes – In Process- Interact</a:t>
            </a:r>
          </a:p>
          <a:p>
            <a:pPr marL="444500" indent="-444500" algn="l" eaLnBrk="1" hangingPunct="1"/>
            <a:endParaRPr lang="en-US" sz="2000" dirty="0">
              <a:latin typeface="Verdana"/>
              <a:ea typeface="ヒラギノ角ゴ ProN W3" charset="0"/>
              <a:cs typeface="Verdana"/>
            </a:endParaRPr>
          </a:p>
          <a:p>
            <a:pPr marL="444500" indent="-444500" algn="l" eaLnBrk="1" hangingPunct="1"/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Online College </a:t>
            </a:r>
            <a:r>
              <a:rPr lang="en-US" sz="2000" dirty="0">
                <a:latin typeface="Verdana"/>
                <a:ea typeface="ヒラギノ角ゴ ProN W3" charset="0"/>
                <a:cs typeface="Verdana"/>
              </a:rPr>
              <a:t>M</a:t>
            </a:r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edia </a:t>
            </a:r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K</a:t>
            </a:r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it – In Process - Interact</a:t>
            </a:r>
          </a:p>
          <a:p>
            <a:pPr marL="444500" indent="-444500" algn="l" eaLnBrk="1" hangingPunct="1"/>
            <a:r>
              <a:rPr lang="en-US" sz="2000" dirty="0">
                <a:latin typeface="Verdana"/>
                <a:ea typeface="ヒラギノ角ゴ ProN W3" charset="0"/>
                <a:cs typeface="Verdana"/>
              </a:rPr>
              <a:t>	</a:t>
            </a:r>
            <a:r>
              <a:rPr lang="en-US" sz="2000" u="sng" dirty="0">
                <a:hlinkClick r:id="rId8"/>
              </a:rPr>
              <a:t>http://clients.interactcom.com/mcca/toolkit</a:t>
            </a:r>
            <a:r>
              <a:rPr lang="en-US" sz="2000" u="sng" dirty="0" smtClean="0">
                <a:hlinkClick r:id="rId8"/>
              </a:rPr>
              <a:t>/</a:t>
            </a:r>
            <a:endParaRPr lang="en-US" sz="2000" u="sng" dirty="0" smtClean="0"/>
          </a:p>
          <a:p>
            <a:pPr marL="444500" indent="-444500" algn="l" eaLnBrk="1" hangingPunct="1"/>
            <a:endParaRPr lang="en-US" sz="2000" u="sng" dirty="0">
              <a:latin typeface="Verdana"/>
              <a:ea typeface="ヒラギノ角ゴ ProN W3" charset="0"/>
              <a:cs typeface="Verdana"/>
            </a:endParaRPr>
          </a:p>
          <a:p>
            <a:pPr marL="444500" indent="-444500" algn="l" eaLnBrk="1" hangingPunct="1"/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Messaging Playbook – TBD – Interact</a:t>
            </a:r>
          </a:p>
          <a:p>
            <a:pPr marL="444500" indent="-444500" algn="l" eaLnBrk="1" hangingPunct="1"/>
            <a:endParaRPr lang="en-US" sz="2000" dirty="0">
              <a:latin typeface="Verdana"/>
              <a:ea typeface="ヒラギノ角ゴ ProN W3" charset="0"/>
              <a:cs typeface="Verdana"/>
            </a:endParaRPr>
          </a:p>
          <a:p>
            <a:pPr marL="444500" indent="-444500" algn="l" eaLnBrk="1" hangingPunct="1"/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Social Media Campaign – TBD – Interact/Colleges/MCCA</a:t>
            </a:r>
          </a:p>
          <a:p>
            <a:pPr marL="444500" indent="-444500" algn="l" eaLnBrk="1" hangingPunct="1"/>
            <a:r>
              <a:rPr lang="en-US" sz="2000" dirty="0">
                <a:latin typeface="Verdana"/>
                <a:ea typeface="ヒラギノ角ゴ ProN W3" charset="0"/>
                <a:cs typeface="Verdana"/>
              </a:rPr>
              <a:t>	</a:t>
            </a:r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State Facebook/Google+</a:t>
            </a:r>
          </a:p>
          <a:p>
            <a:pPr marL="444500" indent="-444500" algn="l" eaLnBrk="1" hangingPunct="1"/>
            <a:r>
              <a:rPr lang="en-US" sz="2000" dirty="0">
                <a:latin typeface="Verdana"/>
                <a:ea typeface="ヒラギノ角ゴ ProN W3" charset="0"/>
                <a:cs typeface="Verdana"/>
              </a:rPr>
              <a:t>	</a:t>
            </a:r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State YouTube</a:t>
            </a:r>
          </a:p>
          <a:p>
            <a:pPr marL="444500" indent="-444500" algn="l" eaLnBrk="1" hangingPunct="1"/>
            <a:r>
              <a:rPr lang="en-US" sz="2000" dirty="0">
                <a:latin typeface="Verdana"/>
                <a:ea typeface="ヒラギノ角ゴ ProN W3" charset="0"/>
                <a:cs typeface="Verdana"/>
              </a:rPr>
              <a:t>	</a:t>
            </a:r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State Twitter</a:t>
            </a:r>
          </a:p>
          <a:p>
            <a:pPr marL="444500" indent="-444500" algn="l" eaLnBrk="1" hangingPunct="1"/>
            <a:endParaRPr lang="en-US" sz="2000" dirty="0" smtClean="0">
              <a:latin typeface="Verdana"/>
              <a:ea typeface="ヒラギノ角ゴ ProN W3" charset="0"/>
              <a:cs typeface="Verdana"/>
            </a:endParaRPr>
          </a:p>
          <a:p>
            <a:pPr marL="444500" indent="-444500" algn="l" eaLnBrk="1" hangingPunct="1"/>
            <a:r>
              <a:rPr lang="en-US" sz="2000" dirty="0" smtClean="0">
                <a:latin typeface="Verdana"/>
                <a:ea typeface="ヒラギノ角ゴ ProN W3" charset="0"/>
                <a:cs typeface="Verdana"/>
              </a:rPr>
              <a:t>PR Story Ideas – In Process – Interact/Colleges</a:t>
            </a:r>
          </a:p>
          <a:p>
            <a:pPr marL="444500" indent="-444500" algn="l" eaLnBrk="1" hangingPunct="1"/>
            <a:endParaRPr lang="en-US" sz="2000" dirty="0">
              <a:latin typeface="Verdana"/>
              <a:ea typeface="ヒラギノ角ゴ ProN W3" charset="0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41248283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447800" y="457200"/>
            <a:ext cx="7555782" cy="762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Collaterals To Be Determined</a:t>
            </a:r>
            <a:endParaRPr lang="en-US" sz="2400" b="1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1981200"/>
            <a:ext cx="7772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eaLnBrk="1" hangingPunct="1">
              <a:spcAft>
                <a:spcPts val="1200"/>
              </a:spcAft>
              <a:buFont typeface="Arial"/>
              <a:buChar char="•"/>
            </a:pPr>
            <a:r>
              <a:rPr lang="en-US" sz="2000" dirty="0">
                <a:latin typeface="Verdana"/>
                <a:ea typeface="ヒラギノ角ゴ ProN W3" charset="0"/>
                <a:cs typeface="Verdana"/>
              </a:rPr>
              <a:t>Information Folders &amp; Inserts </a:t>
            </a:r>
            <a:endParaRPr lang="en-US" sz="2000" dirty="0" smtClean="0">
              <a:latin typeface="Verdana"/>
              <a:ea typeface="ヒラギノ角ゴ ProN W3" charset="0"/>
              <a:cs typeface="Verdana"/>
            </a:endParaRPr>
          </a:p>
          <a:p>
            <a:pPr marL="342900" indent="-342900" algn="l">
              <a:spcAft>
                <a:spcPts val="12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Posters </a:t>
            </a:r>
          </a:p>
          <a:p>
            <a:pPr marL="342900" indent="-342900" algn="l">
              <a:spcAft>
                <a:spcPts val="12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Postcards </a:t>
            </a:r>
          </a:p>
          <a:p>
            <a:pPr marL="342900" indent="-342900" algn="l">
              <a:spcAft>
                <a:spcPts val="12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All</a:t>
            </a:r>
            <a:r>
              <a:rPr lang="en-US" sz="2000" dirty="0">
                <a:latin typeface="Verdana"/>
                <a:cs typeface="Verdana"/>
              </a:rPr>
              <a:t>-College </a:t>
            </a:r>
            <a:r>
              <a:rPr lang="en-US" sz="2000" dirty="0" err="1" smtClean="0">
                <a:latin typeface="Verdana"/>
                <a:cs typeface="Verdana"/>
              </a:rPr>
              <a:t>Viewbook</a:t>
            </a:r>
            <a:r>
              <a:rPr lang="en-US" sz="2000" dirty="0" smtClean="0">
                <a:latin typeface="Verdana"/>
                <a:cs typeface="Verdana"/>
              </a:rPr>
              <a:t> </a:t>
            </a:r>
          </a:p>
          <a:p>
            <a:pPr marL="342900" indent="-342900" algn="l">
              <a:spcAft>
                <a:spcPts val="12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Brochures </a:t>
            </a:r>
          </a:p>
          <a:p>
            <a:pPr marL="342900" indent="-342900" algn="l">
              <a:spcAft>
                <a:spcPts val="12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Window </a:t>
            </a:r>
            <a:r>
              <a:rPr lang="en-US" sz="2000" dirty="0">
                <a:latin typeface="Verdana"/>
                <a:cs typeface="Verdana"/>
              </a:rPr>
              <a:t>clings </a:t>
            </a:r>
            <a:endParaRPr lang="en-US" sz="2000" dirty="0" smtClean="0">
              <a:latin typeface="Verdana"/>
              <a:cs typeface="Verdana"/>
            </a:endParaRPr>
          </a:p>
          <a:p>
            <a:pPr marL="342900" indent="-342900" algn="l">
              <a:spcAft>
                <a:spcPts val="1200"/>
              </a:spcAft>
              <a:buFont typeface="Arial"/>
              <a:buChar char="•"/>
            </a:pPr>
            <a:r>
              <a:rPr lang="en-US" sz="2000" dirty="0" smtClean="0">
                <a:latin typeface="Verdana"/>
                <a:cs typeface="Verdana"/>
              </a:rPr>
              <a:t>Bumper-Stickers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0" y="914400"/>
            <a:ext cx="26585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Verdana"/>
                <a:ea typeface="ヒラギノ角ゴ ProN W3" charset="0"/>
                <a:cs typeface="Verdana"/>
              </a:rPr>
              <a:t>Interact and Colleges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73770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447800" y="457200"/>
            <a:ext cx="7555782" cy="1066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b="1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Media-Based Public Relations</a:t>
            </a:r>
            <a:endParaRPr lang="en-US" sz="2400" b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  <a:p>
            <a:pPr algn="r">
              <a:defRPr/>
            </a:pPr>
            <a:endParaRPr lang="en-US" sz="2000" b="1" dirty="0" smtClean="0"/>
          </a:p>
          <a:p>
            <a:pPr algn="r">
              <a:defRPr/>
            </a:pPr>
            <a:endParaRPr lang="en-US" sz="2400" b="1" dirty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pic>
        <p:nvPicPr>
          <p:cNvPr id="2" name="Picture 1" descr="FirefoxScreenSnapz00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66800"/>
            <a:ext cx="4284208" cy="5525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953000" y="1981200"/>
            <a:ext cx="408240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/>
              <a:t>Simple but with Potential</a:t>
            </a:r>
          </a:p>
          <a:p>
            <a:pPr algn="l"/>
            <a:endParaRPr lang="en-US" dirty="0" smtClean="0"/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2 stories a month</a:t>
            </a:r>
          </a:p>
          <a:p>
            <a:pPr marL="457200" indent="-457200" algn="l">
              <a:buFont typeface="Arial"/>
              <a:buChar char="•"/>
            </a:pPr>
            <a:r>
              <a:rPr lang="en-US" dirty="0" smtClean="0"/>
              <a:t>Once during the Fall</a:t>
            </a:r>
          </a:p>
          <a:p>
            <a:pPr marL="778640" lvl="1" indent="-457200" algn="l">
              <a:buFontTx/>
              <a:buChar char="-"/>
            </a:pPr>
            <a:r>
              <a:rPr lang="en-US" sz="2400" dirty="0" smtClean="0"/>
              <a:t>Shared Coverage</a:t>
            </a:r>
            <a:endParaRPr lang="en-US" sz="2400" dirty="0"/>
          </a:p>
          <a:p>
            <a:pPr marL="778640" lvl="1" indent="-457200" algn="l">
              <a:buFontTx/>
              <a:buChar char="-"/>
            </a:pPr>
            <a:r>
              <a:rPr lang="en-US" sz="2400" dirty="0" smtClean="0"/>
              <a:t>Op Ed </a:t>
            </a:r>
          </a:p>
          <a:p>
            <a:pPr marL="778640" lvl="1" indent="-457200" algn="l">
              <a:buFontTx/>
              <a:buChar char="-"/>
            </a:pPr>
            <a:r>
              <a:rPr lang="en-US" sz="2400" dirty="0" smtClean="0"/>
              <a:t>PSA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9525468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907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8829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1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0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673" y="6072188"/>
            <a:ext cx="500063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5110" name="Picture 5"/>
          <p:cNvPicPr>
            <a:picLocks noChangeAspect="1" noChangeArrowheads="1"/>
          </p:cNvPicPr>
          <p:nvPr/>
        </p:nvPicPr>
        <p:blipFill>
          <a:blip r:embed="rId7"/>
          <a:srcRect r="74133" b="87044"/>
          <a:stretch>
            <a:fillRect/>
          </a:stretch>
        </p:blipFill>
        <p:spPr bwMode="auto">
          <a:xfrm>
            <a:off x="217662" y="191990"/>
            <a:ext cx="2202284" cy="8326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/>
          </p:cNvSpPr>
          <p:nvPr/>
        </p:nvSpPr>
        <p:spPr bwMode="auto">
          <a:xfrm>
            <a:off x="1752600" y="381000"/>
            <a:ext cx="7086600" cy="4572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r">
              <a:defRPr/>
            </a:pPr>
            <a:r>
              <a:rPr lang="en-US" sz="2400" dirty="0" smtClean="0">
                <a:solidFill>
                  <a:srgbClr val="242452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Next Steps</a:t>
            </a:r>
            <a:endParaRPr lang="en-US" sz="2000" b="1" dirty="0" smtClean="0">
              <a:solidFill>
                <a:srgbClr val="242452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2332672"/>
            <a:ext cx="762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Implementation of Promotion and PR elements this </a:t>
            </a:r>
            <a:r>
              <a:rPr lang="en-US" sz="1800" dirty="0" smtClean="0">
                <a:latin typeface="Verdana"/>
                <a:cs typeface="Verdana"/>
              </a:rPr>
              <a:t>Fall</a:t>
            </a:r>
          </a:p>
          <a:p>
            <a:pPr marL="342900" indent="-34290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Track Efforts</a:t>
            </a:r>
            <a:endParaRPr lang="en-US" sz="1800" dirty="0" smtClean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Decision on Collaterals</a:t>
            </a:r>
          </a:p>
          <a:p>
            <a:pPr marL="342900" indent="-34290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Create Collaterals</a:t>
            </a:r>
          </a:p>
          <a:p>
            <a:pPr marL="342900" indent="-34290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1800" dirty="0" smtClean="0">
                <a:latin typeface="Verdana"/>
                <a:cs typeface="Verdana"/>
              </a:rPr>
              <a:t>Create/Expand website</a:t>
            </a:r>
          </a:p>
          <a:p>
            <a:pPr marL="342900" indent="-342900" algn="l">
              <a:buFont typeface="Arial"/>
              <a:buChar char="•"/>
            </a:pPr>
            <a:endParaRPr lang="en-US" sz="1800" dirty="0">
              <a:latin typeface="Verdana"/>
              <a:cs typeface="Verdana"/>
            </a:endParaRPr>
          </a:p>
          <a:p>
            <a:pPr marL="342900" indent="-342900" algn="l">
              <a:buFont typeface="Arial"/>
              <a:buChar char="•"/>
            </a:pPr>
            <a:endParaRPr lang="en-US" sz="1800" dirty="0" smtClean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4577479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 descr="/Users/videomacpro/Desktop/interact PowerPoint template.ppt_media/research136x136-3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1580555" y="3554016"/>
            <a:ext cx="1250156" cy="125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3" name="Picture 3" descr="/Users/videomacpro/Desktop/interact PowerPoint template.ppt_media/strategy136x136-3.mov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3134320" y="3554016"/>
            <a:ext cx="1250156" cy="125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4" name="Picture 4" descr="/Users/videomacpro/Desktop/interact PowerPoint template.ppt_media/creative136x136-3.mov">
            <a:hlinkClick r:id="" action="ppaction://media"/>
          </p:cNvPr>
          <p:cNvPicPr/>
          <p:nvPr>
            <a:videoFile r:link="rId6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4688086" y="3554016"/>
            <a:ext cx="1250156" cy="125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5" name="Picture 5" descr="/Users/videomacpro/Desktop/interact PowerPoint template.ppt_media/twoyearcolleges136x136-3.mov">
            <a:hlinkClick r:id="" action="ppaction://media"/>
          </p:cNvPr>
          <p:cNvPicPr/>
          <p:nvPr>
            <a:videoFile r:link="rId8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6241852" y="3554016"/>
            <a:ext cx="1250156" cy="1250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83977" y="6366869"/>
            <a:ext cx="8501063" cy="257845"/>
            <a:chOff x="0" y="0"/>
            <a:chExt cx="7615" cy="231"/>
          </a:xfrm>
        </p:grpSpPr>
        <p:sp>
          <p:nvSpPr>
            <p:cNvPr id="184328" name="Rectangle 6"/>
            <p:cNvSpPr>
              <a:spLocks/>
            </p:cNvSpPr>
            <p:nvPr/>
          </p:nvSpPr>
          <p:spPr bwMode="auto">
            <a:xfrm>
              <a:off x="0" y="0"/>
              <a:ext cx="7615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b">
              <a:prstTxWarp prst="textNoShape">
                <a:avLst/>
              </a:prstTxWarp>
            </a:bodyPr>
            <a:lstStyle/>
            <a:p>
              <a:pPr algn="l"/>
              <a:r>
                <a:rPr lang="en-US" sz="1300" dirty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interactcom.com                </a:t>
              </a:r>
              <a:r>
                <a:rPr lang="en-US" sz="1300" dirty="0" smtClean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 youtube.com</a:t>
              </a:r>
              <a:r>
                <a:rPr lang="en-US" sz="1300" dirty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/</a:t>
              </a:r>
              <a:r>
                <a:rPr lang="en-US" sz="1300" dirty="0" smtClean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interactcom                  facebook.com</a:t>
              </a:r>
              <a:r>
                <a:rPr lang="en-US" sz="1300" dirty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/interactcom              </a:t>
              </a:r>
              <a:r>
                <a:rPr lang="en-US" sz="1300" dirty="0" smtClean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twitter.com</a:t>
              </a:r>
              <a:r>
                <a:rPr lang="en-US" sz="1300" dirty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/</a:t>
              </a:r>
              <a:r>
                <a:rPr lang="en-US" sz="1300" dirty="0" smtClean="0">
                  <a:solidFill>
                    <a:schemeClr val="tx1"/>
                  </a:solidFill>
                  <a:ea typeface="Gill Sans" charset="0"/>
                  <a:cs typeface="Gill Sans" charset="0"/>
                </a:rPr>
                <a:t>interact</a:t>
              </a:r>
              <a:endParaRPr lang="en-US" sz="1300" dirty="0">
                <a:solidFill>
                  <a:schemeClr val="tx1"/>
                </a:solidFill>
                <a:ea typeface="Gill Sans" charset="0"/>
                <a:cs typeface="Gill Sans" charset="0"/>
                <a:hlinkClick r:id="rId14"/>
              </a:endParaRPr>
            </a:p>
          </p:txBody>
        </p:sp>
        <p:pic>
          <p:nvPicPr>
            <p:cNvPr id="184329" name="Picture 7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3712" y="0"/>
              <a:ext cx="191" cy="1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84330" name="Picture 8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5947" y="0"/>
              <a:ext cx="192" cy="1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84331" name="Picture 9">
              <a:hlinkClick r:id="rId19"/>
            </p:cNvPr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1428" y="0"/>
              <a:ext cx="192" cy="1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1">
            <a:duotone>
              <a:srgbClr val="242353"/>
              <a:srgbClr val="FFF1C1"/>
            </a:duotone>
          </a:blip>
          <a:stretch>
            <a:fillRect/>
          </a:stretch>
        </p:blipFill>
        <p:spPr bwMode="auto">
          <a:xfrm>
            <a:off x="1563812" y="1368511"/>
            <a:ext cx="6289848" cy="190418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843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1"/>
                            </p:stCondLst>
                            <p:childTnLst>
                              <p:par>
                                <p:cTn id="11" presetID="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1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184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2"/>
                            </p:stCondLst>
                            <p:childTnLst>
                              <p:par>
                                <p:cTn id="17" presetID="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2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" fill="hold"/>
                                        <p:tgtEl>
                                          <p:spTgt spid="184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3"/>
                            </p:stCondLst>
                            <p:childTnLst>
                              <p:par>
                                <p:cTn id="23" presetID="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3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" fill="hold"/>
                                        <p:tgtEl>
                                          <p:spTgt spid="1843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4"/>
                            </p:stCondLst>
                            <p:childTnLst>
                              <p:par>
                                <p:cTn id="29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4"/>
                            </p:stCondLst>
                            <p:childTnLst>
                              <p:par>
                                <p:cTn id="32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34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22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843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1843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22"/>
                  </p:tgtEl>
                </p:cond>
              </p:nextCondLst>
            </p:seq>
            <p:video>
              <p:cMediaNode>
                <p:cTn id="40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23"/>
                </p:tgtEl>
              </p:cMediaNode>
            </p:vide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4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184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23"/>
                  </p:tgtEl>
                </p:cond>
              </p:nextCondLst>
            </p:seq>
            <p:video>
              <p:cMediaNode>
                <p:cTn id="46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24"/>
                </p:tgtEl>
              </p:cMediaNode>
            </p:vide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4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1843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24"/>
                  </p:tgtEl>
                </p:cond>
              </p:nextCondLst>
            </p:seq>
            <p:video>
              <p:cMediaNode>
                <p:cTn id="5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4325"/>
                </p:tgtEl>
              </p:cMediaNode>
            </p:vide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843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1843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325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• Interact 2012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837641"/>
      </a:accent1>
      <a:accent2>
        <a:srgbClr val="333399"/>
      </a:accent2>
      <a:accent3>
        <a:srgbClr val="FFFFFF"/>
      </a:accent3>
      <a:accent4>
        <a:srgbClr val="000000"/>
      </a:accent4>
      <a:accent5>
        <a:srgbClr val="C1BDB0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• Interact 2012.potx</Template>
  <TotalTime>9403</TotalTime>
  <Pages>0</Pages>
  <Words>399</Words>
  <Characters>0</Characters>
  <Application>Microsoft Macintosh PowerPoint</Application>
  <PresentationFormat>On-screen Show (4:3)</PresentationFormat>
  <Lines>0</Lines>
  <Paragraphs>84</Paragraphs>
  <Slides>10</Slides>
  <Notes>9</Notes>
  <HiddenSlides>0</HiddenSlides>
  <MMClips>4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• Interact 2012</vt:lpstr>
      <vt:lpstr>Bullets</vt:lpstr>
      <vt:lpstr>Title - Center</vt:lpstr>
      <vt:lpstr>Title &amp; Subtitle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/>
  <cp:lastModifiedBy>Pam Cox-Otto</cp:lastModifiedBy>
  <cp:revision>409</cp:revision>
  <cp:lastPrinted>2014-07-15T20:57:16Z</cp:lastPrinted>
  <dcterms:created xsi:type="dcterms:W3CDTF">2012-04-06T19:58:53Z</dcterms:created>
  <dcterms:modified xsi:type="dcterms:W3CDTF">2014-07-31T02:52:15Z</dcterms:modified>
</cp:coreProperties>
</file>